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01" r:id="rId9"/>
  </p:sldIdLst>
  <p:sldSz cx="9906000" cy="6858000" type="A4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B8CCE4"/>
    <a:srgbClr val="E9EDF4"/>
    <a:srgbClr val="CBD3DE"/>
    <a:srgbClr val="0087D2"/>
    <a:srgbClr val="0B9DDF"/>
    <a:srgbClr val="01A9E5"/>
    <a:srgbClr val="019BD1"/>
    <a:srgbClr val="C7E6A4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125" d="100"/>
          <a:sy n="125" d="100"/>
        </p:scale>
        <p:origin x="-864" y="-24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3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D170-00FA-4734-8886-C4160DC7D88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1233488"/>
            <a:ext cx="481647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6FD5-F9EF-4F47-80A8-0E161D484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98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Изображение 11" descr="Untitled-1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51"/>
          <a:stretch/>
        </p:blipFill>
        <p:spPr>
          <a:xfrm>
            <a:off x="649406" y="2650014"/>
            <a:ext cx="2709508" cy="1266667"/>
          </a:xfrm>
          <a:prstGeom prst="rect">
            <a:avLst/>
          </a:prstGeom>
        </p:spPr>
      </p:pic>
      <p:sp>
        <p:nvSpPr>
          <p:cNvPr id="24" name="Название 23"/>
          <p:cNvSpPr>
            <a:spLocks noGrp="1"/>
          </p:cNvSpPr>
          <p:nvPr>
            <p:ph type="title" hasCustomPrompt="1"/>
          </p:nvPr>
        </p:nvSpPr>
        <p:spPr>
          <a:xfrm>
            <a:off x="3977621" y="2558827"/>
            <a:ext cx="5928379" cy="1444590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rgbClr val="008AC3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3977621" y="4083483"/>
            <a:ext cx="5928379" cy="82917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100" b="1">
                <a:solidFill>
                  <a:srgbClr val="BEC2BF"/>
                </a:solidFill>
              </a:defRPr>
            </a:lvl1pPr>
          </a:lstStyle>
          <a:p>
            <a:pPr lvl="0"/>
            <a:r>
              <a:rPr lang="en-US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4108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_Пользовательск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97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/>
          <p:nvPr/>
        </p:nvSpPr>
        <p:spPr>
          <a:xfrm>
            <a:off x="1" y="1557338"/>
            <a:ext cx="8347869" cy="53006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7"/>
          <p:cNvSpPr/>
          <p:nvPr/>
        </p:nvSpPr>
        <p:spPr>
          <a:xfrm rot="5400000">
            <a:off x="43459" y="1513881"/>
            <a:ext cx="1042987" cy="112990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6" name="Прямоугольный треугольник 8"/>
          <p:cNvSpPr/>
          <p:nvPr/>
        </p:nvSpPr>
        <p:spPr>
          <a:xfrm rot="16200000">
            <a:off x="6885187" y="5395319"/>
            <a:ext cx="1403350" cy="152201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1052514" y="2565402"/>
            <a:ext cx="4915164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514" y="4078289"/>
            <a:ext cx="4915164" cy="143827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754188" y="6381750"/>
            <a:ext cx="937287" cy="2159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776B4C8-DCA8-4B13-958B-D20B6674BA3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68866" y="6381750"/>
            <a:ext cx="5656395" cy="2159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9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481" y="6583702"/>
            <a:ext cx="1194230" cy="2194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WWW.KRSKFO.RU</a:t>
            </a:r>
            <a:endParaRPr lang="ru-RU" sz="900" dirty="0">
              <a:solidFill>
                <a:schemeClr val="bg1"/>
              </a:solidFill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190"/>
          <a:stretch/>
        </p:blipFill>
        <p:spPr>
          <a:xfrm>
            <a:off x="285757" y="234418"/>
            <a:ext cx="2126664" cy="984783"/>
          </a:xfrm>
          <a:prstGeom prst="rect">
            <a:avLst/>
          </a:prstGeom>
        </p:spPr>
      </p:pic>
      <p:sp>
        <p:nvSpPr>
          <p:cNvPr id="10" name="Название 9"/>
          <p:cNvSpPr>
            <a:spLocks noGrp="1"/>
          </p:cNvSpPr>
          <p:nvPr>
            <p:ph type="title" hasCustomPrompt="1"/>
          </p:nvPr>
        </p:nvSpPr>
        <p:spPr>
          <a:xfrm>
            <a:off x="807249" y="2949071"/>
            <a:ext cx="8914370" cy="1143000"/>
          </a:xfrm>
          <a:prstGeom prst="rect">
            <a:avLst/>
          </a:prstGeom>
        </p:spPr>
        <p:txBody>
          <a:bodyPr vert="horz"/>
          <a:lstStyle>
            <a:lvl1pPr algn="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3336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/>
          <p:nvPr/>
        </p:nvGrpSpPr>
        <p:grpSpPr>
          <a:xfrm>
            <a:off x="1" y="0"/>
            <a:ext cx="9906001" cy="6858000"/>
            <a:chOff x="0" y="0"/>
            <a:chExt cx="9144001" cy="6858000"/>
          </a:xfrm>
          <a:solidFill>
            <a:srgbClr val="FFFFFF"/>
          </a:solidFill>
        </p:grpSpPr>
        <p:grpSp>
          <p:nvGrpSpPr>
            <p:cNvPr id="5" name="Группа 7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grpFill/>
          </p:grpSpPr>
          <p:sp>
            <p:nvSpPr>
              <p:cNvPr id="8" name="Прямоугольник 6"/>
              <p:cNvSpPr/>
              <p:nvPr/>
            </p:nvSpPr>
            <p:spPr>
              <a:xfrm>
                <a:off x="0" y="4365625"/>
                <a:ext cx="9144000" cy="249237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Прямоугольник 14"/>
              <p:cNvSpPr/>
              <p:nvPr/>
            </p:nvSpPr>
            <p:spPr>
              <a:xfrm>
                <a:off x="0" y="0"/>
                <a:ext cx="3635375" cy="4365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Прямоугольный треугольник 8"/>
            <p:cNvSpPr/>
            <p:nvPr/>
          </p:nvSpPr>
          <p:spPr>
            <a:xfrm rot="16200000">
              <a:off x="7704864" y="2926487"/>
              <a:ext cx="1440000" cy="143827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" name="Прямоугольный треугольник 17"/>
            <p:cNvSpPr/>
            <p:nvPr/>
          </p:nvSpPr>
          <p:spPr>
            <a:xfrm rot="5400000">
              <a:off x="3635264" y="633"/>
              <a:ext cx="1160465" cy="11592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Группа 16"/>
          <p:cNvGrpSpPr>
            <a:grpSpLocks/>
          </p:cNvGrpSpPr>
          <p:nvPr/>
        </p:nvGrpSpPr>
        <p:grpSpPr bwMode="auto">
          <a:xfrm>
            <a:off x="1" y="1160463"/>
            <a:ext cx="8347869" cy="3708400"/>
            <a:chOff x="1" y="1160463"/>
            <a:chExt cx="7705724" cy="3708402"/>
          </a:xfrm>
        </p:grpSpPr>
        <p:sp>
          <p:nvSpPr>
            <p:cNvPr id="11" name="Прямоугольник 15"/>
            <p:cNvSpPr/>
            <p:nvPr/>
          </p:nvSpPr>
          <p:spPr>
            <a:xfrm>
              <a:off x="1" y="1160463"/>
              <a:ext cx="3635375" cy="37084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2" name="Прямоугольник 20"/>
            <p:cNvSpPr/>
            <p:nvPr/>
          </p:nvSpPr>
          <p:spPr>
            <a:xfrm>
              <a:off x="3635376" y="4365627"/>
              <a:ext cx="4070349" cy="5032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10"/>
          <p:cNvGrpSpPr/>
          <p:nvPr/>
        </p:nvGrpSpPr>
        <p:grpSpPr>
          <a:xfrm>
            <a:off x="-5327" y="2"/>
            <a:ext cx="9909608" cy="6858001"/>
            <a:chOff x="0" y="0"/>
            <a:chExt cx="9147331" cy="6858001"/>
          </a:xfrm>
          <a:solidFill>
            <a:srgbClr val="FFFFFF">
              <a:alpha val="50196"/>
            </a:srgbClr>
          </a:solidFill>
        </p:grpSpPr>
        <p:sp>
          <p:nvSpPr>
            <p:cNvPr id="14" name="Прямоугольник 19"/>
            <p:cNvSpPr/>
            <p:nvPr/>
          </p:nvSpPr>
          <p:spPr>
            <a:xfrm>
              <a:off x="0" y="0"/>
              <a:ext cx="9147331" cy="11604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24"/>
            <p:cNvSpPr/>
            <p:nvPr/>
          </p:nvSpPr>
          <p:spPr>
            <a:xfrm>
              <a:off x="7705726" y="1160463"/>
              <a:ext cx="1436688" cy="56975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0" y="5585460"/>
            <a:ext cx="2012499" cy="65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228" y="1268413"/>
            <a:ext cx="3510660" cy="151288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29" y="2781302"/>
            <a:ext cx="3510659" cy="1511299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7" name="Дата 3"/>
          <p:cNvSpPr>
            <a:spLocks noGrp="1"/>
          </p:cNvSpPr>
          <p:nvPr>
            <p:ph type="dt" sz="half" idx="10"/>
          </p:nvPr>
        </p:nvSpPr>
        <p:spPr>
          <a:xfrm>
            <a:off x="1754188" y="6381750"/>
            <a:ext cx="937287" cy="2159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76B4C8-DCA8-4B13-958B-D20B6674BA3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68866" y="6381750"/>
            <a:ext cx="5656395" cy="2159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05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7"/>
          <p:cNvSpPr/>
          <p:nvPr/>
        </p:nvSpPr>
        <p:spPr>
          <a:xfrm>
            <a:off x="1" y="1160463"/>
            <a:ext cx="8347869" cy="370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01" r="29017"/>
          <a:stretch/>
        </p:blipFill>
        <p:spPr>
          <a:xfrm>
            <a:off x="2476501" y="1"/>
            <a:ext cx="7429499" cy="4179057"/>
          </a:xfrm>
          <a:prstGeom prst="rect">
            <a:avLst/>
          </a:prstGeom>
        </p:spPr>
      </p:pic>
      <p:grpSp>
        <p:nvGrpSpPr>
          <p:cNvPr id="82" name="Группа 16"/>
          <p:cNvGrpSpPr>
            <a:grpSpLocks/>
          </p:cNvGrpSpPr>
          <p:nvPr/>
        </p:nvGrpSpPr>
        <p:grpSpPr bwMode="auto">
          <a:xfrm>
            <a:off x="1" y="1160462"/>
            <a:ext cx="8347869" cy="4085396"/>
            <a:chOff x="0" y="1160463"/>
            <a:chExt cx="7705725" cy="3708401"/>
          </a:xfrm>
          <a:solidFill>
            <a:schemeClr val="accent2"/>
          </a:solidFill>
        </p:grpSpPr>
        <p:sp>
          <p:nvSpPr>
            <p:cNvPr id="83" name="Прямоугольник 15"/>
            <p:cNvSpPr/>
            <p:nvPr/>
          </p:nvSpPr>
          <p:spPr>
            <a:xfrm>
              <a:off x="0" y="1160463"/>
              <a:ext cx="4572000" cy="3708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84" name="Прямоугольник 20"/>
            <p:cNvSpPr/>
            <p:nvPr/>
          </p:nvSpPr>
          <p:spPr>
            <a:xfrm>
              <a:off x="4572000" y="3716339"/>
              <a:ext cx="3133725" cy="1152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229" y="2781301"/>
            <a:ext cx="4514218" cy="935732"/>
          </a:xfrm>
        </p:spPr>
        <p:txBody>
          <a:bodyPr anchor="b"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229" y="1268414"/>
            <a:ext cx="4514218" cy="151288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6" name="Дата 3"/>
          <p:cNvSpPr>
            <a:spLocks noGrp="1"/>
          </p:cNvSpPr>
          <p:nvPr>
            <p:ph type="dt" sz="half" idx="10"/>
          </p:nvPr>
        </p:nvSpPr>
        <p:spPr>
          <a:xfrm>
            <a:off x="1754188" y="6381750"/>
            <a:ext cx="935567" cy="2159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1776B4C8-DCA8-4B13-958B-D20B6674BA3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68866" y="6381750"/>
            <a:ext cx="5656395" cy="215900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8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0" y="5611389"/>
            <a:ext cx="1771040" cy="6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40" y="5611389"/>
            <a:ext cx="1771040" cy="62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049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160465"/>
            <a:ext cx="8347869" cy="5697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4" name="Прямоугольный треугольник 7"/>
          <p:cNvSpPr/>
          <p:nvPr/>
        </p:nvSpPr>
        <p:spPr>
          <a:xfrm rot="5400000">
            <a:off x="42665" y="1117800"/>
            <a:ext cx="1044575" cy="112990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5" name="Прямоугольный треугольник 8"/>
          <p:cNvSpPr/>
          <p:nvPr/>
        </p:nvSpPr>
        <p:spPr>
          <a:xfrm rot="16200000">
            <a:off x="6885187" y="5395319"/>
            <a:ext cx="1403350" cy="1522015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9904" y="3852342"/>
            <a:ext cx="5695950" cy="1592785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1754188" y="6381750"/>
            <a:ext cx="937287" cy="2159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fld id="{1776B4C8-DCA8-4B13-958B-D20B6674BA3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68866" y="6381750"/>
            <a:ext cx="5656395" cy="2159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99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3482" y="6583703"/>
            <a:ext cx="963397" cy="188671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WWW.KRSKFO.RU</a:t>
            </a:r>
            <a:endParaRPr lang="ru-RU" sz="700" dirty="0">
              <a:solidFill>
                <a:schemeClr val="bg1"/>
              </a:solidFill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31"/>
          <a:stretch/>
        </p:blipFill>
        <p:spPr>
          <a:xfrm>
            <a:off x="195586" y="53342"/>
            <a:ext cx="1275676" cy="601979"/>
          </a:xfrm>
          <a:prstGeom prst="rect">
            <a:avLst/>
          </a:prstGeom>
        </p:spPr>
      </p:pic>
      <p:sp>
        <p:nvSpPr>
          <p:cNvPr id="11" name="Название 10"/>
          <p:cNvSpPr>
            <a:spLocks noGrp="1"/>
          </p:cNvSpPr>
          <p:nvPr>
            <p:ph type="title" hasCustomPrompt="1"/>
          </p:nvPr>
        </p:nvSpPr>
        <p:spPr>
          <a:xfrm>
            <a:off x="2025350" y="262210"/>
            <a:ext cx="7856570" cy="551914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7549552" y="6493794"/>
            <a:ext cx="231135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defPPr>
              <a:defRPr lang="ru-RU"/>
            </a:defPPr>
            <a:lvl1pPr marL="0" algn="r" defTabSz="52143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0BD2F-F1F6-614A-9BEA-B9A3D3E1B7C9}" type="slidenum">
              <a:rPr lang="ru-RU" sz="1400" smtClean="0">
                <a:solidFill>
                  <a:srgbClr val="FFFFFF"/>
                </a:solidFill>
              </a:rPr>
              <a:pPr/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3042" y="1725486"/>
            <a:ext cx="4242786" cy="829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-1" y="1254621"/>
            <a:ext cx="4385829" cy="308223"/>
          </a:xfrm>
          <a:prstGeom prst="rect">
            <a:avLst/>
          </a:prstGeom>
          <a:solidFill>
            <a:srgbClr val="93D5F6"/>
          </a:solidFill>
        </p:spPr>
        <p:txBody>
          <a:bodyPr/>
          <a:lstStyle>
            <a:lvl1pPr marL="126245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9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644956" y="1254619"/>
            <a:ext cx="5143551" cy="5150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</p:spTree>
    <p:extLst>
      <p:ext uri="{BB962C8B-B14F-4D97-AF65-F5344CB8AC3E}">
        <p14:creationId xmlns:p14="http://schemas.microsoft.com/office/powerpoint/2010/main" val="84136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9004" y="1254621"/>
            <a:ext cx="8061898" cy="308223"/>
          </a:xfrm>
          <a:prstGeom prst="rect">
            <a:avLst/>
          </a:prstGeom>
          <a:solidFill>
            <a:srgbClr val="93D5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 sz="1800"/>
          </a:p>
        </p:txBody>
      </p:sp>
      <p:sp>
        <p:nvSpPr>
          <p:cNvPr id="9" name="TextBox 8"/>
          <p:cNvSpPr txBox="1"/>
          <p:nvPr/>
        </p:nvSpPr>
        <p:spPr>
          <a:xfrm>
            <a:off x="153481" y="6583702"/>
            <a:ext cx="1194230" cy="2194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WWW.KRSKFO.RU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1" name="Название 10"/>
          <p:cNvSpPr>
            <a:spLocks noGrp="1"/>
          </p:cNvSpPr>
          <p:nvPr>
            <p:ph type="title" hasCustomPrompt="1"/>
          </p:nvPr>
        </p:nvSpPr>
        <p:spPr>
          <a:xfrm>
            <a:off x="2025350" y="262210"/>
            <a:ext cx="7856570" cy="551914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7549552" y="6493794"/>
            <a:ext cx="231135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defPPr>
              <a:defRPr lang="ru-RU"/>
            </a:defPPr>
            <a:lvl1pPr marL="0" algn="r" defTabSz="52143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0BD2F-F1F6-614A-9BEA-B9A3D3E1B7C9}" type="slidenum">
              <a:rPr lang="ru-RU" sz="1400" smtClean="0">
                <a:solidFill>
                  <a:srgbClr val="FFFFFF"/>
                </a:solidFill>
              </a:rPr>
              <a:pPr/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3042" y="1725486"/>
            <a:ext cx="4242786" cy="829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01300" y="1254621"/>
            <a:ext cx="5794438" cy="308223"/>
          </a:xfrm>
          <a:prstGeom prst="rect">
            <a:avLst/>
          </a:prstGeom>
          <a:noFill/>
        </p:spPr>
        <p:txBody>
          <a:bodyPr/>
          <a:lstStyle>
            <a:lvl1pPr marL="126245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9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644956" y="1725485"/>
            <a:ext cx="5143551" cy="4680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377" y="1254621"/>
            <a:ext cx="1674956" cy="308223"/>
          </a:xfrm>
          <a:prstGeom prst="rect">
            <a:avLst/>
          </a:prstGeom>
          <a:solidFill>
            <a:srgbClr val="93D5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ru-RU" sz="1800"/>
          </a:p>
        </p:txBody>
      </p:sp>
      <p:sp>
        <p:nvSpPr>
          <p:cNvPr id="22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143041" y="1254621"/>
            <a:ext cx="1495699" cy="30822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01</a:t>
            </a:r>
          </a:p>
        </p:txBody>
      </p:sp>
      <p:pic>
        <p:nvPicPr>
          <p:cNvPr id="14" name="Изображение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31"/>
          <a:stretch/>
        </p:blipFill>
        <p:spPr>
          <a:xfrm>
            <a:off x="195586" y="53342"/>
            <a:ext cx="1275676" cy="60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1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3481" y="6583702"/>
            <a:ext cx="1194230" cy="2194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WWW.KRSKFO.RU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7549552" y="6493794"/>
            <a:ext cx="231135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defPPr>
              <a:defRPr lang="ru-RU"/>
            </a:defPPr>
            <a:lvl1pPr marL="0" algn="r" defTabSz="52143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0BD2F-F1F6-614A-9BEA-B9A3D3E1B7C9}" type="slidenum">
              <a:rPr lang="ru-RU" sz="1400" smtClean="0">
                <a:solidFill>
                  <a:srgbClr val="FFFFFF"/>
                </a:solidFill>
              </a:rPr>
              <a:pPr/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43042" y="1900279"/>
            <a:ext cx="4242786" cy="82917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-1" y="1254621"/>
            <a:ext cx="4385829" cy="308223"/>
          </a:xfrm>
          <a:prstGeom prst="rect">
            <a:avLst/>
          </a:prstGeom>
          <a:solidFill>
            <a:srgbClr val="93D5F6"/>
          </a:solidFill>
        </p:spPr>
        <p:txBody>
          <a:bodyPr/>
          <a:lstStyle>
            <a:lvl1pPr marL="694346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3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4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6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9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4644956" y="1254619"/>
            <a:ext cx="5143551" cy="5150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12" hasCustomPrompt="1"/>
          </p:nvPr>
        </p:nvSpPr>
        <p:spPr>
          <a:xfrm>
            <a:off x="143042" y="1057276"/>
            <a:ext cx="566932" cy="70103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  <a:tileRect/>
          </a:gradFill>
          <a:effectLst>
            <a:outerShdw blurRad="50800" dist="38100" dir="8340000" algn="tl" rotWithShape="0">
              <a:srgbClr val="000000">
                <a:alpha val="43000"/>
              </a:srgbClr>
            </a:outerShdw>
          </a:effectLst>
        </p:spPr>
        <p:txBody>
          <a:bodyPr vert="horz"/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16" name="Название 10"/>
          <p:cNvSpPr>
            <a:spLocks noGrp="1"/>
          </p:cNvSpPr>
          <p:nvPr>
            <p:ph type="title" hasCustomPrompt="1"/>
          </p:nvPr>
        </p:nvSpPr>
        <p:spPr>
          <a:xfrm>
            <a:off x="2025350" y="262210"/>
            <a:ext cx="7856570" cy="551914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Изображение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6" y="53341"/>
            <a:ext cx="1275676" cy="70104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6" y="53341"/>
            <a:ext cx="1275676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30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3481" y="6583702"/>
            <a:ext cx="1194230" cy="219448"/>
          </a:xfrm>
          <a:prstGeom prst="rect">
            <a:avLst/>
          </a:prstGeom>
          <a:noFill/>
        </p:spPr>
        <p:txBody>
          <a:bodyPr wrap="none" lIns="80165" tIns="40083" rIns="80165" bIns="40083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WWW.KRSKFO.RU</a:t>
            </a:r>
            <a:endParaRPr lang="ru-RU" sz="900" dirty="0">
              <a:solidFill>
                <a:schemeClr val="bg1"/>
              </a:solidFill>
            </a:endParaRPr>
          </a:p>
        </p:txBody>
      </p:sp>
      <p:sp>
        <p:nvSpPr>
          <p:cNvPr id="11" name="Название 10"/>
          <p:cNvSpPr>
            <a:spLocks noGrp="1"/>
          </p:cNvSpPr>
          <p:nvPr>
            <p:ph type="title" hasCustomPrompt="1"/>
          </p:nvPr>
        </p:nvSpPr>
        <p:spPr>
          <a:xfrm>
            <a:off x="2025350" y="262210"/>
            <a:ext cx="7856570" cy="551914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>
          <a:xfrm>
            <a:off x="7549552" y="6493794"/>
            <a:ext cx="2311350" cy="364206"/>
          </a:xfrm>
          <a:prstGeom prst="rect">
            <a:avLst/>
          </a:prstGeom>
        </p:spPr>
        <p:txBody>
          <a:bodyPr vert="horz" lIns="80165" tIns="40083" rIns="80165" bIns="40083" rtlCol="0" anchor="ctr"/>
          <a:lstStyle>
            <a:defPPr>
              <a:defRPr lang="ru-RU"/>
            </a:defPPr>
            <a:lvl1pPr marL="0" algn="r" defTabSz="52143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437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87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31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74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18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620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056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1493" algn="l" defTabSz="52143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0BD2F-F1F6-614A-9BEA-B9A3D3E1B7C9}" type="slidenum">
              <a:rPr lang="ru-RU" sz="1400" smtClean="0">
                <a:solidFill>
                  <a:srgbClr val="FFFFFF"/>
                </a:solidFill>
              </a:rPr>
              <a:pPr/>
              <a:t>‹#›</a:t>
            </a:fld>
            <a:endParaRPr lang="ru-RU" sz="1400" dirty="0">
              <a:solidFill>
                <a:srgbClr val="FFFFFF"/>
              </a:solidFill>
            </a:endParaRPr>
          </a:p>
        </p:txBody>
      </p:sp>
      <p:pic>
        <p:nvPicPr>
          <p:cNvPr id="13" name="Изображение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791"/>
          <a:stretch/>
        </p:blipFill>
        <p:spPr>
          <a:xfrm>
            <a:off x="195586" y="53342"/>
            <a:ext cx="1275676" cy="6248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76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aseline="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80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28229" y="333377"/>
            <a:ext cx="904954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28229" y="1196975"/>
            <a:ext cx="9049544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1443" y="6525468"/>
            <a:ext cx="54633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3DDA9D4-3B4E-4669-A3C6-43EF1ED1D0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4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8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3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7550" indent="-18573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/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 Е Т О Д И К А</a:t>
            </a:r>
            <a:b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отбора инвестиционных проектов, планируемых к реализации на территории 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СКФО </a:t>
            </a: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за счет 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средств АО «</a:t>
            </a: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КРСК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», </a:t>
            </a: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финансовым обеспечением которых являются средства, предоставленные из федерального бюджета в виде взноса в уставный капитал 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АО «КРСК»</a:t>
            </a:r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77621" y="4622800"/>
            <a:ext cx="5928379" cy="289862"/>
          </a:xfrm>
        </p:spPr>
        <p:txBody>
          <a:bodyPr/>
          <a:lstStyle/>
          <a:p>
            <a:r>
              <a:rPr lang="ru-RU" dirty="0" smtClean="0"/>
              <a:t>26 июня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71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+mj-lt"/>
              </a:rPr>
              <a:t>Требования к инвестиционным проектам</a:t>
            </a:r>
            <a:endParaRPr lang="ru-RU" sz="1600" dirty="0"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5905" y="1760154"/>
            <a:ext cx="3361975" cy="288000"/>
            <a:chOff x="21435" y="671545"/>
            <a:chExt cx="9662054" cy="439096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82289" y="671545"/>
              <a:ext cx="9601200" cy="4390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21435" y="692980"/>
              <a:ext cx="9558330" cy="39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Цель проекта</a:t>
              </a:r>
              <a:endParaRPr lang="ru-RU" sz="14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52400" y="2003071"/>
            <a:ext cx="9601200" cy="413135"/>
            <a:chOff x="0" y="1110641"/>
            <a:chExt cx="9601200" cy="41313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110641"/>
              <a:ext cx="9601200" cy="362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1161216"/>
              <a:ext cx="9601200" cy="36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38" tIns="15240" rIns="85344" bIns="15240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kern="1200" dirty="0" smtClean="0"/>
                <a:t>Цели инвестиционного проекта соответствуют целям стратегических документов, определяющих направления социально-экономического развития Северо-Кавказского федерального округа, а также «Инвестиционной политике» АО «КРСК».</a:t>
              </a:r>
              <a:endParaRPr lang="ru-RU" sz="12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9943" y="2437972"/>
            <a:ext cx="3340800" cy="288000"/>
            <a:chOff x="0" y="671545"/>
            <a:chExt cx="9601200" cy="43909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671545"/>
              <a:ext cx="9601200" cy="4390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1435" y="692980"/>
              <a:ext cx="9558330" cy="39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Место реализации проекта</a:t>
              </a:r>
              <a:endParaRPr lang="ru-RU" sz="14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60861" y="2739694"/>
            <a:ext cx="9601200" cy="362560"/>
            <a:chOff x="0" y="1110641"/>
            <a:chExt cx="9601200" cy="36256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1110641"/>
              <a:ext cx="9601200" cy="362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0" y="1110641"/>
              <a:ext cx="9601200" cy="36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38" tIns="15240" rIns="85344" bIns="15240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dirty="0" smtClean="0"/>
                <a:t>Инвестиционный </a:t>
              </a:r>
              <a:r>
                <a:rPr lang="ru-RU" sz="1200" dirty="0"/>
                <a:t>проект осуществляется на территории одного или нескольких субъектов Российской Федерации, входящих в состав Северо-Кавказского федерального </a:t>
              </a:r>
              <a:r>
                <a:rPr lang="ru-RU" sz="1200" dirty="0" smtClean="0"/>
                <a:t>округа.</a:t>
              </a:r>
              <a:endParaRPr lang="ru-RU" sz="12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0153" y="3133354"/>
            <a:ext cx="3340380" cy="288000"/>
            <a:chOff x="0" y="671545"/>
            <a:chExt cx="9601200" cy="43909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671545"/>
              <a:ext cx="9601200" cy="4390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21435" y="692980"/>
              <a:ext cx="9558330" cy="39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Коммерческая эффективность проекта</a:t>
              </a:r>
              <a:endParaRPr lang="ru-RU" sz="14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60855" y="3459383"/>
            <a:ext cx="9601200" cy="362560"/>
            <a:chOff x="0" y="1110641"/>
            <a:chExt cx="9601200" cy="36256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1110641"/>
              <a:ext cx="9601200" cy="362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0" y="1110641"/>
              <a:ext cx="9601200" cy="362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38" tIns="15240" rIns="85344" bIns="15240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en-US" sz="1200" dirty="0" smtClean="0"/>
                <a:t>NPV</a:t>
              </a:r>
              <a:r>
                <a:rPr lang="ru-RU" sz="1200" dirty="0"/>
                <a:t> </a:t>
              </a:r>
              <a:r>
                <a:rPr lang="ru-RU" sz="1200" dirty="0" smtClean="0"/>
                <a:t>проекта </a:t>
              </a:r>
              <a:r>
                <a:rPr lang="en-US" sz="1200" dirty="0" smtClean="0"/>
                <a:t>&gt;0</a:t>
              </a:r>
              <a:r>
                <a:rPr lang="ru-RU" sz="1200" dirty="0" smtClean="0"/>
                <a:t>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en-US" sz="1200" kern="1200" dirty="0" smtClean="0"/>
                <a:t>IRR</a:t>
              </a:r>
              <a:r>
                <a:rPr lang="ru-RU" sz="1200" kern="1200" dirty="0" smtClean="0"/>
                <a:t> проекта </a:t>
              </a:r>
              <a:r>
                <a:rPr lang="en-US" sz="1200" kern="1200" dirty="0" smtClean="0"/>
                <a:t>&gt;=</a:t>
              </a:r>
              <a:r>
                <a:rPr lang="ru-RU" sz="1200" kern="1200" dirty="0" smtClean="0"/>
                <a:t> ставке, утвержденной </a:t>
              </a:r>
              <a:r>
                <a:rPr lang="ru-RU" sz="1200" dirty="0"/>
                <a:t>«Инвестиционной </a:t>
              </a:r>
              <a:r>
                <a:rPr lang="ru-RU" sz="1200" dirty="0" smtClean="0"/>
                <a:t>политикой» </a:t>
              </a:r>
              <a:r>
                <a:rPr lang="ru-RU" sz="1200" dirty="0"/>
                <a:t>АО «КРСК</a:t>
              </a:r>
              <a:r>
                <a:rPr lang="ru-RU" sz="1200" dirty="0" smtClean="0"/>
                <a:t>».</a:t>
              </a:r>
              <a:endParaRPr lang="ru-RU" sz="1200" dirty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1200" kern="12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1940" y="825402"/>
            <a:ext cx="9725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Инвестиционный проект </a:t>
            </a:r>
            <a:r>
              <a:rPr lang="ru-RU" sz="1200" dirty="0"/>
              <a:t>- инвестиционный проект" - ограниченный по времени и ресурсам комплекс мероприятий, предусматривающих привлечение средств Корпорации в форме участия в уставном капитале (акционерном (долевом</a:t>
            </a:r>
            <a:r>
              <a:rPr lang="ru-RU" sz="1200" dirty="0" smtClean="0"/>
              <a:t>)) </a:t>
            </a:r>
            <a:r>
              <a:rPr lang="ru-RU" sz="1200" dirty="0"/>
              <a:t>юридических лиц и (или) заемного финансирования и направленных на создание и последующую эксплуатацию новых либо модернизацию (включая реконструкцию, расширение, капитальный ремонт или иное изменение свойств) существующих объектов или на пополнение оборотных средств инвестора инвестиционного проекта в целях ведения коммерческой </a:t>
            </a:r>
            <a:r>
              <a:rPr lang="ru-RU" sz="1200" dirty="0" smtClean="0"/>
              <a:t>деятельности</a:t>
            </a:r>
            <a:endParaRPr lang="ru-RU" sz="12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97081" y="3878444"/>
            <a:ext cx="3340800" cy="288000"/>
            <a:chOff x="0" y="671545"/>
            <a:chExt cx="9601200" cy="439096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671545"/>
              <a:ext cx="9601200" cy="4390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21435" y="692980"/>
              <a:ext cx="9558330" cy="39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Количественные ограничения</a:t>
              </a:r>
              <a:endParaRPr lang="ru-RU" sz="14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77783" y="4187538"/>
            <a:ext cx="9601200" cy="1341195"/>
            <a:chOff x="0" y="1110640"/>
            <a:chExt cx="9601200" cy="134119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0" y="1110641"/>
              <a:ext cx="9601200" cy="362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0" y="1110640"/>
              <a:ext cx="9601200" cy="1341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38" tIns="15240" rIns="85344" bIns="15240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dirty="0" smtClean="0"/>
                <a:t>Полная </a:t>
              </a:r>
              <a:r>
                <a:rPr lang="ru-RU" sz="1200" dirty="0"/>
                <a:t>стоимость </a:t>
              </a:r>
              <a:r>
                <a:rPr lang="ru-RU" sz="1200" dirty="0" smtClean="0"/>
                <a:t>проекта </a:t>
              </a:r>
              <a:r>
                <a:rPr lang="en-US" sz="1200" dirty="0" smtClean="0"/>
                <a:t>&gt;</a:t>
              </a:r>
              <a:r>
                <a:rPr lang="ru-RU" sz="1200" dirty="0" smtClean="0"/>
                <a:t> 10</a:t>
              </a:r>
              <a:r>
                <a:rPr lang="en-US" sz="1200" dirty="0" smtClean="0"/>
                <a:t>0</a:t>
              </a:r>
              <a:r>
                <a:rPr lang="ru-RU" sz="1200" dirty="0" smtClean="0"/>
                <a:t> млн. руб.;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dirty="0" smtClean="0"/>
                <a:t>Минимальное наличие </a:t>
              </a:r>
              <a:r>
                <a:rPr lang="ru-RU" sz="1200" dirty="0"/>
                <a:t>собственных средств </a:t>
              </a:r>
              <a:r>
                <a:rPr lang="ru-RU" sz="1200" dirty="0" smtClean="0"/>
                <a:t>(</a:t>
              </a:r>
              <a:r>
                <a:rPr lang="ru-RU" sz="1200" dirty="0"/>
                <a:t>без учета кредитов и займов, средств бюджетов бюджетной системы </a:t>
              </a:r>
              <a:r>
                <a:rPr lang="ru-RU" sz="1200" dirty="0" smtClean="0"/>
                <a:t>РФ) </a:t>
              </a:r>
              <a:r>
                <a:rPr lang="ru-RU" sz="1200" dirty="0"/>
                <a:t>в структуре финансирования проекта </a:t>
              </a:r>
              <a:r>
                <a:rPr lang="en-US" sz="1200" dirty="0" smtClean="0"/>
                <a:t>&gt;</a:t>
              </a:r>
              <a:r>
                <a:rPr lang="ru-RU" sz="1200" dirty="0" smtClean="0"/>
                <a:t>=5% </a:t>
              </a:r>
              <a:r>
                <a:rPr lang="ru-RU" sz="1200" dirty="0"/>
                <a:t>полной стоимости </a:t>
              </a:r>
              <a:r>
                <a:rPr lang="ru-RU" sz="1200" dirty="0" smtClean="0"/>
                <a:t>проекта;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sz="1200" kern="1200" dirty="0" smtClean="0"/>
                <a:t>Объем финансирования АО «КРСК» </a:t>
              </a:r>
              <a:r>
                <a:rPr lang="en-US" sz="1200" kern="1200" dirty="0" smtClean="0"/>
                <a:t>&lt;=</a:t>
              </a:r>
              <a:r>
                <a:rPr lang="ru-RU" sz="1200" kern="1200" dirty="0" smtClean="0"/>
                <a:t>80% полной стоимости проекта;</a:t>
              </a:r>
              <a:endParaRPr lang="ru-RU" sz="1200" dirty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r>
                <a:rPr lang="ru-RU" sz="1200" kern="1200" dirty="0" smtClean="0"/>
                <a:t>Объем </a:t>
              </a:r>
              <a:r>
                <a:rPr lang="ru-RU" sz="1200" kern="1200" dirty="0" err="1" smtClean="0"/>
                <a:t>софинансирования</a:t>
              </a:r>
              <a:r>
                <a:rPr lang="ru-RU" sz="1200" kern="1200" dirty="0" smtClean="0"/>
                <a:t> АО «КРСК» </a:t>
              </a:r>
              <a:r>
                <a:rPr lang="ru-RU" sz="1200" dirty="0"/>
                <a:t>&lt;=30% полной стоимости </a:t>
              </a:r>
              <a:r>
                <a:rPr lang="ru-RU" sz="1200" dirty="0" smtClean="0"/>
                <a:t>проекта, реализуемого в </a:t>
              </a:r>
              <a:r>
                <a:rPr lang="ru-RU" sz="1200" dirty="0"/>
                <a:t>рамках </a:t>
              </a:r>
              <a:r>
                <a:rPr lang="ru-RU" sz="1200" dirty="0" smtClean="0"/>
                <a:t>подпрограммы </a:t>
              </a:r>
              <a:r>
                <a:rPr lang="ru-RU" sz="1200" dirty="0"/>
                <a:t>по социально-экономическому развитию </a:t>
              </a:r>
              <a:r>
                <a:rPr lang="ru-RU" sz="1200" dirty="0" smtClean="0"/>
                <a:t>субъекта РФ, входящего в СКФО;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dirty="0"/>
                <a:t>Доля участия АО «КРСК» в уставном капитале </a:t>
              </a:r>
              <a:r>
                <a:rPr lang="en-US" sz="1200" dirty="0"/>
                <a:t>&lt;</a:t>
              </a:r>
              <a:r>
                <a:rPr lang="ru-RU" sz="1200" dirty="0"/>
                <a:t>=49</a:t>
              </a:r>
              <a:r>
                <a:rPr lang="ru-RU" sz="1200" dirty="0" smtClean="0"/>
                <a:t>%.      </a:t>
              </a:r>
              <a:endParaRPr lang="ru-RU" sz="1200" dirty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endParaRPr lang="ru-RU" sz="1200" kern="1200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05542" y="5546437"/>
            <a:ext cx="3340800" cy="288000"/>
            <a:chOff x="0" y="671545"/>
            <a:chExt cx="9601200" cy="439096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0" y="671545"/>
              <a:ext cx="9601200" cy="4390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21435" y="692980"/>
              <a:ext cx="9558330" cy="396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Дополнительные требования</a:t>
              </a:r>
              <a:endParaRPr lang="ru-RU" sz="1400" kern="1200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86244" y="5897866"/>
            <a:ext cx="9601200" cy="502935"/>
            <a:chOff x="0" y="1110640"/>
            <a:chExt cx="9601200" cy="134119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0" y="1110641"/>
              <a:ext cx="9601200" cy="3625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оугольник 33"/>
            <p:cNvSpPr/>
            <p:nvPr/>
          </p:nvSpPr>
          <p:spPr>
            <a:xfrm>
              <a:off x="0" y="1110640"/>
              <a:ext cx="9601200" cy="1341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38" tIns="15240" rIns="85344" bIns="15240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dirty="0"/>
                <a:t>П</a:t>
              </a:r>
              <a:r>
                <a:rPr lang="ru-RU" sz="1200" dirty="0" smtClean="0"/>
                <a:t>ериод </a:t>
              </a:r>
              <a:r>
                <a:rPr lang="ru-RU" sz="1200" dirty="0"/>
                <a:t>финансирования </a:t>
              </a:r>
              <a:r>
                <a:rPr lang="ru-RU" sz="1200" dirty="0" smtClean="0"/>
                <a:t>АО «КРСК» не </a:t>
              </a:r>
              <a:r>
                <a:rPr lang="ru-RU" sz="1200" dirty="0"/>
                <a:t>превышает срок реализации </a:t>
              </a:r>
              <a:r>
                <a:rPr lang="ru-RU" sz="1200" dirty="0" smtClean="0"/>
                <a:t>ГП «Развитие СКФО» </a:t>
              </a:r>
              <a:r>
                <a:rPr lang="ru-RU" sz="1200" dirty="0"/>
                <a:t>на период до 2025 </a:t>
              </a:r>
              <a:r>
                <a:rPr lang="ru-RU" sz="1200" dirty="0" smtClean="0"/>
                <a:t>года;</a:t>
              </a:r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200" dirty="0" smtClean="0"/>
                <a:t>Обязательное предоставление обеспечения по займам, запрашиваемым у АО «КРСК».</a:t>
              </a:r>
              <a:endParaRPr lang="ru-RU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888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+mj-lt"/>
              </a:rPr>
              <a:t>Ограничения целевого использования средств АО «КРСК» </a:t>
            </a:r>
            <a:endParaRPr lang="ru-RU" sz="16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940" y="825402"/>
            <a:ext cx="97257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Не допускается расходование </a:t>
            </a:r>
            <a:r>
              <a:rPr lang="ru-RU" sz="1200" b="1" dirty="0"/>
              <a:t>средств </a:t>
            </a:r>
            <a:r>
              <a:rPr lang="ru-RU" sz="1200" b="1" dirty="0" smtClean="0"/>
              <a:t>АО «КРСК» </a:t>
            </a:r>
            <a:r>
              <a:rPr lang="ru-RU" sz="1200" b="1" dirty="0"/>
              <a:t>на </a:t>
            </a:r>
            <a:r>
              <a:rPr lang="ru-RU" sz="1200" b="1" dirty="0" smtClean="0"/>
              <a:t>оплату</a:t>
            </a:r>
            <a:r>
              <a:rPr lang="ru-RU" sz="1200" dirty="0" smtClean="0"/>
              <a:t> </a:t>
            </a:r>
            <a:r>
              <a:rPr lang="ru-RU" sz="1200" b="1" dirty="0" smtClean="0"/>
              <a:t>следующих мероприятий инвестиционного проекта</a:t>
            </a:r>
            <a:r>
              <a:rPr lang="ru-RU" sz="1200" dirty="0" smtClean="0"/>
              <a:t>: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1200" dirty="0"/>
              <a:t>подготовка проекта и </a:t>
            </a:r>
            <a:r>
              <a:rPr lang="ru-RU" sz="1200" dirty="0" err="1"/>
              <a:t>предпроектные</a:t>
            </a:r>
            <a:r>
              <a:rPr lang="ru-RU" sz="1200" dirty="0"/>
              <a:t> работы;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разработка проектной документации инвестиционного проекта и проведение инженерных изысканий, выполняемых для подготовки такой проектной документации;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1200" dirty="0"/>
              <a:t>приобретение земельных участков под строительство;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проведение технологического и ценового аудита инвестиционных проектов по строительству объектов капитального строительства в установленных законодательством Российской Федерации случаях;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/>
              <a:t>проведение государственной экспертизы проектной документации и результатов инженерных изысканий, выполняемых для подготовки такой проектной документации;</a:t>
            </a:r>
          </a:p>
          <a:p>
            <a:pPr marL="228600" indent="-228600" algn="just">
              <a:lnSpc>
                <a:spcPct val="200000"/>
              </a:lnSpc>
              <a:buFont typeface="+mj-lt"/>
              <a:buAutoNum type="arabicPeriod"/>
            </a:pPr>
            <a:r>
              <a:rPr lang="ru-RU" sz="1200" dirty="0"/>
              <a:t>проведение проверки достоверности определения сметной стоимости объектов капитального </a:t>
            </a:r>
            <a:r>
              <a:rPr lang="ru-RU" sz="1200" dirty="0" smtClean="0"/>
              <a:t>строительства</a:t>
            </a:r>
            <a:r>
              <a:rPr lang="ru-RU" sz="1200" dirty="0"/>
              <a:t>.</a:t>
            </a:r>
            <a:endParaRPr lang="ru-RU" sz="1200" dirty="0" smtClean="0"/>
          </a:p>
          <a:p>
            <a:pPr algn="just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21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+mj-lt"/>
              </a:rPr>
              <a:t>Требования к Инвестору и Инициатору инвестиционного проекта</a:t>
            </a:r>
            <a:endParaRPr lang="ru-RU" sz="1600" dirty="0">
              <a:latin typeface="+mj-lt"/>
            </a:endParaRPr>
          </a:p>
        </p:txBody>
      </p:sp>
      <p:pic>
        <p:nvPicPr>
          <p:cNvPr id="5" name="Изображение 2"/>
          <p:cNvPicPr>
            <a:picLocks noChangeAspect="1"/>
          </p:cNvPicPr>
          <p:nvPr/>
        </p:nvPicPr>
        <p:blipFill rotWithShape="1">
          <a:blip r:embed="rId2"/>
          <a:srcRect r="7626"/>
          <a:stretch/>
        </p:blipFill>
        <p:spPr>
          <a:xfrm>
            <a:off x="1798419" y="853840"/>
            <a:ext cx="8031381" cy="5524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4433" y="857854"/>
            <a:ext cx="7245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bg1"/>
                </a:solidFill>
              </a:rPr>
              <a:t>Отсутствие просроченной </a:t>
            </a:r>
            <a:r>
              <a:rPr lang="ru-RU" sz="1200" dirty="0">
                <a:solidFill>
                  <a:schemeClr val="bg1"/>
                </a:solidFill>
              </a:rPr>
              <a:t>(</a:t>
            </a:r>
            <a:r>
              <a:rPr lang="ru-RU" sz="1200" dirty="0" smtClean="0">
                <a:solidFill>
                  <a:schemeClr val="bg1"/>
                </a:solidFill>
              </a:rPr>
              <a:t>неурегулированной) задолженности по </a:t>
            </a:r>
            <a:r>
              <a:rPr lang="ru-RU" sz="1200" dirty="0">
                <a:solidFill>
                  <a:schemeClr val="bg1"/>
                </a:solidFill>
              </a:rPr>
              <a:t>денежным обязательствам перед Российской Федерацией, а также по обязательным платежам в бюджеты бюджетной системы </a:t>
            </a:r>
            <a:r>
              <a:rPr lang="ru-RU" sz="1200" dirty="0" smtClean="0">
                <a:solidFill>
                  <a:schemeClr val="bg1"/>
                </a:solidFill>
              </a:rPr>
              <a:t>РФ </a:t>
            </a:r>
            <a:r>
              <a:rPr lang="ru-RU" sz="1200" dirty="0">
                <a:solidFill>
                  <a:schemeClr val="bg1"/>
                </a:solidFill>
              </a:rPr>
              <a:t>и внебюджетные фонды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4433" y="1774626"/>
            <a:ext cx="724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rgbClr val="FFFFFF"/>
                </a:solidFill>
              </a:rPr>
              <a:t>В отношении Инвестора и Инициатора не </a:t>
            </a:r>
            <a:r>
              <a:rPr lang="ru-RU" sz="1200" dirty="0">
                <a:solidFill>
                  <a:srgbClr val="FFFFFF"/>
                </a:solidFill>
              </a:rPr>
              <a:t>возбуждено производство по делу о несостоятельности (банкротстве)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4433" y="2484174"/>
            <a:ext cx="724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FFFFFF"/>
                </a:solidFill>
              </a:rPr>
              <a:t>Осуществление основной уставной деятельности </a:t>
            </a:r>
            <a:r>
              <a:rPr lang="ru-RU" sz="1200" dirty="0">
                <a:solidFill>
                  <a:srgbClr val="FFFFFF"/>
                </a:solidFill>
              </a:rPr>
              <a:t>на территории Северо-Кавказского федерального </a:t>
            </a:r>
            <a:r>
              <a:rPr lang="ru-RU" sz="1200" dirty="0" smtClean="0">
                <a:solidFill>
                  <a:srgbClr val="FFFFFF"/>
                </a:solidFill>
              </a:rPr>
              <a:t>округа.</a:t>
            </a:r>
          </a:p>
          <a:p>
            <a:pPr lvl="0"/>
            <a:r>
              <a:rPr lang="ru-RU" sz="1200" dirty="0" smtClean="0">
                <a:solidFill>
                  <a:srgbClr val="FFFFFF"/>
                </a:solidFill>
              </a:rPr>
              <a:t>Отсутствие </a:t>
            </a:r>
            <a:r>
              <a:rPr lang="ru-RU" sz="1200" dirty="0">
                <a:solidFill>
                  <a:srgbClr val="FFFFFF"/>
                </a:solidFill>
              </a:rPr>
              <a:t>регистрации </a:t>
            </a:r>
            <a:r>
              <a:rPr lang="ru-RU" sz="1200" dirty="0" smtClean="0">
                <a:solidFill>
                  <a:srgbClr val="FFFFFF"/>
                </a:solidFill>
              </a:rPr>
              <a:t>Инициатора, </a:t>
            </a:r>
            <a:r>
              <a:rPr lang="ru-RU" sz="1200" dirty="0">
                <a:solidFill>
                  <a:srgbClr val="FFFFFF"/>
                </a:solidFill>
              </a:rPr>
              <a:t>участников либо акционеров </a:t>
            </a:r>
            <a:r>
              <a:rPr lang="ru-RU" sz="1200" dirty="0" smtClean="0">
                <a:solidFill>
                  <a:srgbClr val="FFFFFF"/>
                </a:solidFill>
              </a:rPr>
              <a:t>Инвестора в офшорных зонах.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4433" y="3378896"/>
            <a:ext cx="724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rgbClr val="FFFFFF"/>
                </a:solidFill>
              </a:rPr>
              <a:t>Инвестор и Инициатор не </a:t>
            </a:r>
            <a:r>
              <a:rPr lang="ru-RU" sz="1200" dirty="0">
                <a:solidFill>
                  <a:srgbClr val="FFFFFF"/>
                </a:solidFill>
              </a:rPr>
              <a:t>находятся в стадии реорганизации, ликвидации и не имеют ограничений на осуществление хозяйственной деятельности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4433" y="4108725"/>
            <a:ext cx="7245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rgbClr val="FFFFFF"/>
                </a:solidFill>
              </a:rPr>
              <a:t>Отсутствие исковых требований </a:t>
            </a:r>
            <a:r>
              <a:rPr lang="ru-RU" sz="1200" dirty="0">
                <a:solidFill>
                  <a:srgbClr val="FFFFFF"/>
                </a:solidFill>
              </a:rPr>
              <a:t>к </a:t>
            </a:r>
            <a:r>
              <a:rPr lang="ru-RU" sz="1200" dirty="0" smtClean="0">
                <a:solidFill>
                  <a:srgbClr val="FFFFFF"/>
                </a:solidFill>
              </a:rPr>
              <a:t>Инвестору </a:t>
            </a:r>
            <a:r>
              <a:rPr lang="ru-RU" sz="1200" dirty="0">
                <a:solidFill>
                  <a:srgbClr val="FFFFFF"/>
                </a:solidFill>
              </a:rPr>
              <a:t>и </a:t>
            </a:r>
            <a:r>
              <a:rPr lang="ru-RU" sz="1200" dirty="0" smtClean="0">
                <a:solidFill>
                  <a:srgbClr val="FFFFFF"/>
                </a:solidFill>
              </a:rPr>
              <a:t>Инициатору на </a:t>
            </a:r>
            <a:r>
              <a:rPr lang="ru-RU" sz="1200" dirty="0">
                <a:solidFill>
                  <a:srgbClr val="FFFFFF"/>
                </a:solidFill>
              </a:rPr>
              <a:t>сумму, превышающую </a:t>
            </a:r>
            <a:r>
              <a:rPr lang="ru-RU" sz="1200" dirty="0" smtClean="0">
                <a:solidFill>
                  <a:srgbClr val="FFFFFF"/>
                </a:solidFill>
              </a:rPr>
              <a:t>5% </a:t>
            </a:r>
            <a:r>
              <a:rPr lang="ru-RU" sz="1200" dirty="0">
                <a:solidFill>
                  <a:srgbClr val="FFFFFF"/>
                </a:solidFill>
              </a:rPr>
              <a:t>балансовой стоимости активов юридического лица, определенной по данным его бухгалтерской </a:t>
            </a:r>
            <a:r>
              <a:rPr lang="ru-RU" sz="1200" dirty="0" smtClean="0">
                <a:solidFill>
                  <a:srgbClr val="FFFFFF"/>
                </a:solidFill>
              </a:rPr>
              <a:t>отчетности </a:t>
            </a:r>
            <a:r>
              <a:rPr lang="ru-RU" sz="1200" dirty="0">
                <a:solidFill>
                  <a:srgbClr val="FFFFFF"/>
                </a:solidFill>
              </a:rPr>
              <a:t>на последнюю отчетную дату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04433" y="5018390"/>
            <a:ext cx="7245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rgbClr val="FFFFFF"/>
                </a:solidFill>
              </a:rPr>
              <a:t>Отсутствие отрицательной кредитной истории 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04433" y="5813147"/>
            <a:ext cx="724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solidFill>
                  <a:srgbClr val="FFFFFF"/>
                </a:solidFill>
              </a:rPr>
              <a:t>Отсутствие фактов </a:t>
            </a:r>
            <a:r>
              <a:rPr lang="ru-RU" sz="1200" dirty="0">
                <a:solidFill>
                  <a:srgbClr val="FFFFFF"/>
                </a:solidFill>
              </a:rPr>
              <a:t>неоднократного (более </a:t>
            </a:r>
            <a:r>
              <a:rPr lang="ru-RU" sz="1200" dirty="0" smtClean="0">
                <a:solidFill>
                  <a:srgbClr val="FFFFFF"/>
                </a:solidFill>
              </a:rPr>
              <a:t>3-х </a:t>
            </a:r>
            <a:r>
              <a:rPr lang="ru-RU" sz="1200" dirty="0">
                <a:solidFill>
                  <a:srgbClr val="FFFFFF"/>
                </a:solidFill>
              </a:rPr>
              <a:t>раз) снятия с учета и постановки на учет в налоговых органах в качестве налогоплательщика в связи с изменением места нахождения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+mj-lt"/>
              </a:rPr>
              <a:t>Критерии отбора инвестиционных проектов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10661"/>
              </p:ext>
            </p:extLst>
          </p:nvPr>
        </p:nvGraphicFramePr>
        <p:xfrm>
          <a:off x="50803" y="817339"/>
          <a:ext cx="9828000" cy="5762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71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936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598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Критерии отбора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Коэфф</a:t>
                      </a:r>
                      <a:r>
                        <a:rPr lang="ru-RU" sz="1000" dirty="0" smtClean="0"/>
                        <a:t>-т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Присваиваемые баллы (кол-во – основание)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391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1. Отношение объема частных инвестиций к полной стоимости инвестиционного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5 - размер частных инвестиций составляет более 60% полной стоимости проекта;</a:t>
                      </a:r>
                    </a:p>
                    <a:p>
                      <a:r>
                        <a:rPr lang="ru-RU" sz="1000" dirty="0" smtClean="0"/>
                        <a:t>3</a:t>
                      </a:r>
                      <a:r>
                        <a:rPr lang="ru-RU" sz="1000" baseline="0" dirty="0" smtClean="0"/>
                        <a:t> - </a:t>
                      </a:r>
                      <a:r>
                        <a:rPr lang="ru-RU" sz="1000" dirty="0" smtClean="0"/>
                        <a:t>размер частных инвестиций составляет не менее 40% и не более 60%;</a:t>
                      </a:r>
                    </a:p>
                    <a:p>
                      <a:r>
                        <a:rPr lang="ru-RU" sz="1000" dirty="0" smtClean="0"/>
                        <a:t>1 - размер частных инвестиций составляет менее 40%.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2. Отношение собственных средств инвестора, направляемых на реализацию инвестиционного проекта, к общему размеру частных инвестиций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5</a:t>
                      </a:r>
                      <a:r>
                        <a:rPr lang="ru-RU" sz="1000" baseline="0" dirty="0" smtClean="0"/>
                        <a:t> - </a:t>
                      </a:r>
                      <a:r>
                        <a:rPr lang="ru-RU" sz="1000" dirty="0" smtClean="0"/>
                        <a:t>инвестором направляются собственные средства в размере, составляющем более 80% общего объема частных инвестиций;</a:t>
                      </a:r>
                    </a:p>
                    <a:p>
                      <a:pPr algn="just"/>
                      <a:r>
                        <a:rPr lang="ru-RU" sz="1000" dirty="0" smtClean="0"/>
                        <a:t>3</a:t>
                      </a:r>
                      <a:r>
                        <a:rPr lang="ru-RU" sz="1000" baseline="0" dirty="0" smtClean="0"/>
                        <a:t> - </a:t>
                      </a:r>
                      <a:r>
                        <a:rPr lang="ru-RU" sz="1000" dirty="0" smtClean="0"/>
                        <a:t> размер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собственных средств инвестора составляет более 65% и менее 80% общего объема частных инвестиций;</a:t>
                      </a:r>
                    </a:p>
                    <a:p>
                      <a:pPr algn="just"/>
                      <a:r>
                        <a:rPr lang="ru-RU" sz="1000" dirty="0" smtClean="0"/>
                        <a:t>1 – размер собственных средств инвестора составляет менее 65% общего объема частных инвестиций.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182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3. Отношение объема поступлений в бюджеты бюджетной системы РФ в период реализации инвестиционного проекта в течение 5 лет после начала осуществления финансирования инвестиционного проекта за счет средств АО «КРСК» к объему расходов бюджетов бюджетной системы РФ на реализацию инвестиционного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5 – отношение размера поступлений в бюджетную систему РФ в течение 5 лет к размеру расходов бюджетной системы РФ составляет более 1;</a:t>
                      </a:r>
                    </a:p>
                    <a:p>
                      <a:pPr algn="just"/>
                      <a:r>
                        <a:rPr lang="ru-RU" sz="1000" dirty="0" smtClean="0"/>
                        <a:t>3 – отношение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составляет от 0,5 до 1;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– отношение составляет менее 0,5.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5006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4. Обеспеченность инвестиционного проекта инженерной и транспортной инфраструктурой в объемах, достаточных для реализации инвестиционного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3 - проект обеспечен всеми видами инженерной и транспортной инфраструктуры в необходимых объемах, либо для его реализации инженерная и транспортная инфраструктура не требуется;</a:t>
                      </a:r>
                    </a:p>
                    <a:p>
                      <a:pPr algn="just"/>
                      <a:r>
                        <a:rPr lang="ru-RU" sz="1000" dirty="0" smtClean="0"/>
                        <a:t>1 - в остальных случаях.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391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5. Срок окупаемости инвестиционного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</a:t>
                      </a:r>
                      <a:r>
                        <a:rPr lang="ru-RU" sz="1000" baseline="0" dirty="0" smtClean="0"/>
                        <a:t> - </a:t>
                      </a:r>
                      <a:r>
                        <a:rPr lang="ru-RU" sz="1000" dirty="0" smtClean="0"/>
                        <a:t>срок окупаемости проекта менее 3 лет;</a:t>
                      </a:r>
                    </a:p>
                    <a:p>
                      <a:r>
                        <a:rPr lang="ru-RU" sz="1000" dirty="0" smtClean="0"/>
                        <a:t>3 - срок окупаемости проекта составляет от 3 до 7 лет;</a:t>
                      </a:r>
                    </a:p>
                    <a:p>
                      <a:r>
                        <a:rPr lang="ru-RU" sz="1000" dirty="0" smtClean="0"/>
                        <a:t>1 - срок окупаемости проекта более 7 лет.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5006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6. Наличие юридически обязывающих подтверждающих документов по обеспечению сбыта продукции, работ, услуг, планируемых к производству (предоставлению) в рамках реализации инвестиционного проекта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5 - более 50% объема планируемой к производству продукции или предоставлению работ, услуг проекта согласно проектной мощности имеет документально подтвержденные каналы сбыта;</a:t>
                      </a:r>
                    </a:p>
                    <a:p>
                      <a:pPr algn="just"/>
                      <a:r>
                        <a:rPr lang="ru-RU" sz="1000" dirty="0" smtClean="0"/>
                        <a:t>3 – документально подтверждена реализация более 30% и менее 50% объема планируемой к производству продукции (работ / услуг);</a:t>
                      </a:r>
                    </a:p>
                    <a:p>
                      <a:pPr algn="just"/>
                      <a:r>
                        <a:rPr lang="ru-RU" sz="1000" dirty="0" smtClean="0"/>
                        <a:t>1 - документально подтверждена реализация менее 30%</a:t>
                      </a:r>
                      <a:r>
                        <a:rPr lang="ru-RU" sz="1000" baseline="0" dirty="0" smtClean="0"/>
                        <a:t> объема;</a:t>
                      </a:r>
                    </a:p>
                    <a:p>
                      <a:pPr algn="just"/>
                      <a:r>
                        <a:rPr lang="ru-RU" sz="1000" dirty="0" smtClean="0"/>
                        <a:t>Балл не присваивается при отсутствии юридически обязывающих, подтверждающих документов.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5006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7.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Отношение количества создаваемых высокопроизводительных рабочих мест к общему количеству создаваемых рабочих мест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5 - количество создаваемых ВПРМ более 30% общего количества создаваемых рабочих мест;</a:t>
                      </a:r>
                    </a:p>
                    <a:p>
                      <a:pPr algn="just"/>
                      <a:r>
                        <a:rPr lang="ru-RU" sz="1000" dirty="0" smtClean="0"/>
                        <a:t>3 - количество создаваемых ВПРМ не менее 20% и не более 30%;</a:t>
                      </a:r>
                    </a:p>
                    <a:p>
                      <a:pPr algn="just"/>
                      <a:r>
                        <a:rPr lang="ru-RU" sz="1000" dirty="0" smtClean="0"/>
                        <a:t>1 - количество создаваемых ВПРМ менее 20%.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1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+mj-lt"/>
              </a:rPr>
              <a:t>Порядок отбора, рассмотрения и финансирования </a:t>
            </a:r>
            <a:r>
              <a:rPr lang="ru-RU" sz="1600" dirty="0">
                <a:latin typeface="+mj-lt"/>
              </a:rPr>
              <a:t>инвестиционных </a:t>
            </a:r>
            <a:r>
              <a:rPr lang="ru-RU" sz="1600" dirty="0" smtClean="0">
                <a:latin typeface="+mj-lt"/>
              </a:rPr>
              <a:t>проектов</a:t>
            </a:r>
            <a:endParaRPr lang="ru-RU" sz="1600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926032"/>
              </p:ext>
            </p:extLst>
          </p:nvPr>
        </p:nvGraphicFramePr>
        <p:xfrm>
          <a:off x="67737" y="859673"/>
          <a:ext cx="9753598" cy="5524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9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8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6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330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Шаг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Срок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АО «КРСК» публикует на своем сайте</a:t>
                      </a:r>
                      <a:r>
                        <a:rPr lang="ru-RU" sz="1000" baseline="0" dirty="0" smtClean="0"/>
                        <a:t> извещение </a:t>
                      </a:r>
                      <a:r>
                        <a:rPr lang="ru-RU" sz="1000" dirty="0" smtClean="0"/>
                        <a:t>о проведении отбора инвестиционных проектов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2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Инвестор или инициатор проекта представляет в АО «КРСК» документы согласно перечню, указанному в п.8</a:t>
                      </a:r>
                      <a:r>
                        <a:rPr lang="ru-RU" sz="1000" baseline="0" dirty="0" smtClean="0"/>
                        <a:t> Методики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74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3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АО «КРСК» проверяет комплектность представленных документов</a:t>
                      </a:r>
                    </a:p>
                    <a:p>
                      <a:pPr algn="just"/>
                      <a:r>
                        <a:rPr lang="ru-RU" sz="1000" i="0" dirty="0" smtClean="0"/>
                        <a:t>В случае представления неполного комплекта документов, предусмотренного п. 8 Методики, АО «КРСК» возвращает представленные инвестором и инициатором инвестиционного проекта документы без проведения проверки их содержания. Заявление считается отозванным от участия в отборе.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 раб. </a:t>
                      </a:r>
                      <a:r>
                        <a:rPr lang="ru-RU" sz="1000" dirty="0" err="1" smtClean="0"/>
                        <a:t>дн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157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АО «КРСК» рассматривает вопрос о соответствии: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инвестора и инициатора проекта требованиям, указанным в п.7 Методики;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 smtClean="0"/>
                        <a:t>инвестиционного проекта требованиям, указанным в п.5 Методики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dirty="0" smtClean="0"/>
                        <a:t>В случае несоответствия требованиям п.5 и п.7 Методики АО «КРСК» возвращает представленные инвестором и инициатором документы без проведения проверки их содержания. Заявление считается отозванным от участия в отборе</a:t>
                      </a:r>
                      <a:endParaRPr lang="ru-RU" sz="10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до</a:t>
                      </a:r>
                      <a:r>
                        <a:rPr lang="ru-RU" sz="1000" dirty="0" smtClean="0"/>
                        <a:t> 180 кал. </a:t>
                      </a:r>
                      <a:r>
                        <a:rPr lang="ru-RU" sz="1000" dirty="0" err="1" smtClean="0"/>
                        <a:t>дн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Выявленные АО «КРСК» в ходе рассмотрения проекта замечания направляются инвестору или инициатору в форме уведомления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Инвестор или инициатор</a:t>
                      </a:r>
                      <a:r>
                        <a:rPr lang="ru-RU" sz="1000" baseline="0" dirty="0" smtClean="0"/>
                        <a:t> обязан устранить полученные от АО «КРСК» замечания в течение 5 рабочих дней. В случае их </a:t>
                      </a:r>
                      <a:r>
                        <a:rPr lang="ru-RU" sz="1000" baseline="0" dirty="0" err="1" smtClean="0"/>
                        <a:t>неустранения</a:t>
                      </a:r>
                      <a:r>
                        <a:rPr lang="ru-RU" sz="1000" baseline="0" dirty="0" smtClean="0"/>
                        <a:t> в указанный срок заявление считается отозванным от участия в отборе.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По итогам шагов 1-6 АО «КРСК» проводит ранжирование инвестиционных проектов в соответствии с критериями отбора по величине итогового балла путем присваивания порядкового номера в порядке убывания значений итогового балла инвестиционного проекта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8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Прошедшие ранжирование, предварительно отобранные инвестиционные проекты выносятся на рассмотрение коллегиального органа управления АО «КРСК» (Инвестиционный комитет / Совет директоров)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9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Утвержденные коллегиальным органом управления АО «КРСК» инвестиционные проекты включаются в «Проект перечня инвестиционных проектов, планируемых к финансированию»,</a:t>
                      </a:r>
                      <a:r>
                        <a:rPr lang="ru-RU" sz="1000" baseline="0" dirty="0" smtClean="0"/>
                        <a:t> который направляется в </a:t>
                      </a:r>
                      <a:r>
                        <a:rPr lang="ru-RU" sz="1000" baseline="0" dirty="0" err="1" smtClean="0"/>
                        <a:t>Минкавказ</a:t>
                      </a:r>
                      <a:r>
                        <a:rPr lang="ru-RU" sz="1000" baseline="0" dirty="0" smtClean="0"/>
                        <a:t> России</a:t>
                      </a:r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3744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10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err="1" smtClean="0"/>
                        <a:t>Минкавказ</a:t>
                      </a:r>
                      <a:r>
                        <a:rPr lang="ru-RU" sz="1000" dirty="0" smtClean="0"/>
                        <a:t> России утверждает «Перечень инвестиционных проектов, планируемых к финансированию за счет средств АО «КРСК»</a:t>
                      </a:r>
                    </a:p>
                    <a:p>
                      <a:pPr algn="just"/>
                      <a:r>
                        <a:rPr lang="ru-RU" sz="1000" dirty="0" smtClean="0"/>
                        <a:t>Инвестиционный проект, включенный в Перечень,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финансируется за счет средств АО «КРСК» с учетом ранжирования инвестиционных проектов в пределах фактически полученного АО «КРСК» в соответствующем финансовом году объема средств федерального бюджета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30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11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АО «КРСК» публикует на своем сайте «Перечень инвестиционных проектов, планируемых к финансированию»,</a:t>
                      </a:r>
                      <a:r>
                        <a:rPr lang="ru-RU" sz="1000" baseline="0" dirty="0" smtClean="0"/>
                        <a:t> утвержденный </a:t>
                      </a:r>
                      <a:r>
                        <a:rPr lang="ru-RU" sz="1000" baseline="0" dirty="0" err="1" smtClean="0"/>
                        <a:t>Минкавказом</a:t>
                      </a:r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8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+mj-lt"/>
              </a:rPr>
              <a:t>Термины, используемые в Методике</a:t>
            </a:r>
            <a:endParaRPr lang="ru-RU" sz="16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667" y="865326"/>
            <a:ext cx="971126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«</a:t>
            </a:r>
            <a:r>
              <a:rPr lang="ru-RU" sz="1200" b="1" dirty="0" smtClean="0"/>
              <a:t>Инвестор</a:t>
            </a:r>
            <a:r>
              <a:rPr lang="ru-RU" sz="1200" dirty="0" smtClean="0"/>
              <a:t> </a:t>
            </a:r>
            <a:r>
              <a:rPr lang="ru-RU" sz="1200" dirty="0"/>
              <a:t>инвестиционного </a:t>
            </a:r>
            <a:r>
              <a:rPr lang="ru-RU" sz="1200" dirty="0" smtClean="0"/>
              <a:t>проекта» </a:t>
            </a:r>
            <a:r>
              <a:rPr lang="ru-RU" sz="1200" dirty="0"/>
              <a:t>- юридическое лицо, созданное в организационно-правовой форме акционерного общества или общества с ограниченной ответственностью, реализующее инвестиционный проект, осуществляющее вложение собственных, кредитных и (или) привлеченных средств в рамках инвестиционного проекта и претендующее на получение средств </a:t>
            </a:r>
            <a:r>
              <a:rPr lang="ru-RU" sz="1200" dirty="0" smtClean="0"/>
              <a:t>АО «КРСК» </a:t>
            </a:r>
            <a:r>
              <a:rPr lang="ru-RU" sz="1200" dirty="0"/>
              <a:t>в целях реализации инвестиционного </a:t>
            </a:r>
            <a:r>
              <a:rPr lang="ru-RU" sz="1200" dirty="0" smtClean="0"/>
              <a:t>проекта</a:t>
            </a:r>
            <a:r>
              <a:rPr lang="ru-RU" sz="1200" dirty="0"/>
              <a:t>.</a:t>
            </a:r>
            <a:endParaRPr lang="ru-RU" sz="1200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«</a:t>
            </a:r>
            <a:r>
              <a:rPr lang="ru-RU" sz="1200" b="1" dirty="0" smtClean="0"/>
              <a:t>Инициатор</a:t>
            </a:r>
            <a:r>
              <a:rPr lang="ru-RU" sz="1200" dirty="0" smtClean="0"/>
              <a:t> </a:t>
            </a:r>
            <a:r>
              <a:rPr lang="ru-RU" sz="1200" dirty="0"/>
              <a:t>инвестиционного </a:t>
            </a:r>
            <a:r>
              <a:rPr lang="ru-RU" sz="1200" dirty="0" smtClean="0"/>
              <a:t>проекта» </a:t>
            </a:r>
            <a:r>
              <a:rPr lang="ru-RU" sz="1200" dirty="0"/>
              <a:t>- физическое или юридическое лицо, представившее в порядке, утвержденном </a:t>
            </a:r>
            <a:r>
              <a:rPr lang="ru-RU" sz="1200" dirty="0" smtClean="0"/>
              <a:t>АО «КРСК», </a:t>
            </a:r>
            <a:r>
              <a:rPr lang="ru-RU" sz="1200" dirty="0"/>
              <a:t>документы на реализацию инвестиционного проекта, владеющее долями или акциями инвестора инвестиционного проекта и (или) представившее обязательства в </a:t>
            </a:r>
            <a:r>
              <a:rPr lang="ru-RU" sz="1200" dirty="0" smtClean="0"/>
              <a:t>АО «КРСК» </a:t>
            </a:r>
            <a:r>
              <a:rPr lang="ru-RU" sz="1200" dirty="0"/>
              <a:t>о </a:t>
            </a:r>
            <a:r>
              <a:rPr lang="ru-RU" sz="1200" dirty="0" err="1"/>
              <a:t>софинансировании</a:t>
            </a:r>
            <a:r>
              <a:rPr lang="ru-RU" sz="1200" dirty="0"/>
              <a:t> участия в инвестиционном проекте (в том числе путем вхождения в уставный капитал инвестора инвестиционного проекта либо предоставления инвестору инвестиционного проекта средств иным путем для реализации инвестиционного проекта). Инициатор инвестиционного проекта может быть инвестором инвестиционного </a:t>
            </a:r>
            <a:r>
              <a:rPr lang="ru-RU" sz="1200" dirty="0" smtClean="0"/>
              <a:t>проекта.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«</a:t>
            </a:r>
            <a:r>
              <a:rPr lang="ru-RU" sz="1200" b="1" dirty="0" smtClean="0"/>
              <a:t>Полная </a:t>
            </a:r>
            <a:r>
              <a:rPr lang="ru-RU" sz="1200" b="1" dirty="0"/>
              <a:t>стоимость инвестиционного </a:t>
            </a:r>
            <a:r>
              <a:rPr lang="ru-RU" sz="1200" b="1" dirty="0" smtClean="0"/>
              <a:t>проекта</a:t>
            </a:r>
            <a:r>
              <a:rPr lang="ru-RU" sz="1200" dirty="0" smtClean="0"/>
              <a:t>» </a:t>
            </a:r>
            <a:r>
              <a:rPr lang="ru-RU" sz="1200" dirty="0"/>
              <a:t>- сумма всех затрат по инвестиционному проекту, в том числе затраты на проектные работы, капитальные вложения, инвестиции в оборотный капитал, за исключением процентов по кредитам (займам</a:t>
            </a:r>
            <a:r>
              <a:rPr lang="ru-RU" sz="1200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«</a:t>
            </a:r>
            <a:r>
              <a:rPr lang="ru-RU" sz="1200" b="1" dirty="0" smtClean="0"/>
              <a:t>Период </a:t>
            </a:r>
            <a:r>
              <a:rPr lang="ru-RU" sz="1200" b="1" dirty="0"/>
              <a:t>финансирования </a:t>
            </a:r>
            <a:r>
              <a:rPr lang="ru-RU" sz="1200" dirty="0"/>
              <a:t>инвестиционного проекта </a:t>
            </a:r>
            <a:r>
              <a:rPr lang="ru-RU" sz="1200" dirty="0" smtClean="0"/>
              <a:t>Корпорации» </a:t>
            </a:r>
            <a:r>
              <a:rPr lang="ru-RU" sz="1200" dirty="0"/>
              <a:t>- период, в течение которого </a:t>
            </a:r>
            <a:r>
              <a:rPr lang="ru-RU" sz="1200" dirty="0" smtClean="0"/>
              <a:t>АО «КРСК» </a:t>
            </a:r>
            <a:r>
              <a:rPr lang="ru-RU" sz="1200" dirty="0"/>
              <a:t>предоставляет инвестору инвестиционного проекта средства Корпорации для реализации инвестиционного </a:t>
            </a:r>
            <a:r>
              <a:rPr lang="ru-RU" sz="1200" dirty="0" smtClean="0"/>
              <a:t>проекта.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«</a:t>
            </a:r>
            <a:r>
              <a:rPr lang="ru-RU" sz="1200" b="1" dirty="0"/>
              <a:t>Ч</a:t>
            </a:r>
            <a:r>
              <a:rPr lang="ru-RU" sz="1200" b="1" dirty="0" smtClean="0"/>
              <a:t>астные инвестиции</a:t>
            </a:r>
            <a:r>
              <a:rPr lang="ru-RU" sz="1200" dirty="0" smtClean="0"/>
              <a:t>» </a:t>
            </a:r>
            <a:r>
              <a:rPr lang="ru-RU" sz="1200" dirty="0"/>
              <a:t>- инвестиции физических и (или) юридических лиц (в том числе инвестора и (или) инициатора инвестиционного проекта), за исключением средств </a:t>
            </a:r>
            <a:r>
              <a:rPr lang="ru-RU" sz="1200" dirty="0" smtClean="0"/>
              <a:t>АО «КРСК», </a:t>
            </a:r>
            <a:r>
              <a:rPr lang="ru-RU" sz="1200" dirty="0"/>
              <a:t>направляемые на реализацию инвестиционного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14215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133" y="1725714"/>
            <a:ext cx="974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Методика </a:t>
            </a:r>
            <a:r>
              <a:rPr lang="ru-RU" sz="1200" b="1" dirty="0"/>
              <a:t>не </a:t>
            </a:r>
            <a:r>
              <a:rPr lang="ru-RU" sz="1200" b="1" dirty="0" smtClean="0"/>
              <a:t>применяется</a:t>
            </a:r>
            <a:r>
              <a:rPr lang="ru-RU" sz="1200" dirty="0" smtClean="0"/>
              <a:t>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к </a:t>
            </a:r>
            <a:r>
              <a:rPr lang="ru-RU" sz="1200" dirty="0"/>
              <a:t>мероприятию по созданию медицинского кластера на территории </a:t>
            </a:r>
            <a:r>
              <a:rPr lang="ru-RU" sz="1200" dirty="0" smtClean="0"/>
              <a:t>КМВ;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к совместным инвестиционным проектам АО «КРСК» </a:t>
            </a:r>
            <a:r>
              <a:rPr lang="ru-RU" sz="1200" dirty="0"/>
              <a:t>с государственными корпорациями, государственными компаниями и акционерными обществами, более </a:t>
            </a:r>
            <a:r>
              <a:rPr lang="ru-RU" sz="1200" dirty="0" smtClean="0"/>
              <a:t>50% акций </a:t>
            </a:r>
            <a:r>
              <a:rPr lang="ru-RU" sz="1200" dirty="0"/>
              <a:t>которых находится в собственности Российской </a:t>
            </a:r>
            <a:r>
              <a:rPr lang="ru-RU" sz="1200" dirty="0" smtClean="0"/>
              <a:t>Федерации;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к инвестиционным проектам </a:t>
            </a:r>
            <a:r>
              <a:rPr lang="ru-RU" sz="1200" dirty="0"/>
              <a:t>по осуществлению капитальных вложений в объекты капитального строительства, находящиеся в собственности </a:t>
            </a:r>
            <a:r>
              <a:rPr lang="ru-RU" sz="1200" dirty="0" smtClean="0"/>
              <a:t>АО «КРСК», </a:t>
            </a:r>
            <a:r>
              <a:rPr lang="ru-RU" sz="1200" dirty="0"/>
              <a:t>и (или) по приобретению Корпорацией объектов недвижимого </a:t>
            </a:r>
            <a:r>
              <a:rPr lang="ru-RU" sz="1200" dirty="0" smtClean="0"/>
              <a:t>имущества;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200" dirty="0" smtClean="0"/>
              <a:t>к инвестиционным проектам, </a:t>
            </a:r>
            <a:r>
              <a:rPr lang="ru-RU" sz="1200" dirty="0"/>
              <a:t>реализация которых осуществляется путем предоставления взноса в уставные (складочные) капиталы </a:t>
            </a:r>
            <a:r>
              <a:rPr lang="ru-RU" sz="1200" b="1" dirty="0"/>
              <a:t>дочерних обществ</a:t>
            </a:r>
            <a:r>
              <a:rPr lang="ru-RU" sz="1200" dirty="0"/>
              <a:t> </a:t>
            </a:r>
            <a:r>
              <a:rPr lang="ru-RU" sz="1200" dirty="0" smtClean="0"/>
              <a:t>АО «КРСК», </a:t>
            </a:r>
            <a:r>
              <a:rPr lang="ru-RU" sz="1200" dirty="0"/>
              <a:t>на осуществление капитальных вложений в объекты капитального строительства, находящиеся в собственности указанных дочерних обществ, и (или) приобретение указанными дочерними обществами объектов недвижимого </a:t>
            </a:r>
            <a:r>
              <a:rPr lang="ru-RU" sz="1200" dirty="0" smtClean="0"/>
              <a:t>имущества.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b="1" dirty="0"/>
              <a:t>М</a:t>
            </a:r>
            <a:r>
              <a:rPr lang="ru-RU" sz="1200" b="1" dirty="0" smtClean="0"/>
              <a:t>етодика </a:t>
            </a:r>
            <a:r>
              <a:rPr lang="ru-RU" sz="1200" b="1" dirty="0"/>
              <a:t>не распространяется </a:t>
            </a:r>
            <a:r>
              <a:rPr lang="ru-RU" sz="1200" dirty="0"/>
              <a:t>на объекты капитального строительства, мероприятия (укрупненные инвестиционные проекты), объекты недвижимого имущества, включаемые в федеральную адресную инвестиционную </a:t>
            </a:r>
            <a:r>
              <a:rPr lang="ru-RU" sz="1200" dirty="0" smtClean="0"/>
              <a:t>программу (ФАИП).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56940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ау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аул" id="{03342A02-4339-40D4-BD92-18EA00FC1067}" vid="{90C0786F-D615-4715-B831-8D4F0B4482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таул</Template>
  <TotalTime>28136</TotalTime>
  <Words>1763</Words>
  <Application>Microsoft Office PowerPoint</Application>
  <PresentationFormat>Лист A4 (210x297 мм)</PresentationFormat>
  <Paragraphs>126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таул</vt:lpstr>
      <vt:lpstr>М Е Т О Д И К А отбора инвестиционных проектов, планируемых к реализации на территории СКФО за счет средств АО «КРСК», финансовым обеспечением которых являются средства, предоставленные из федерального бюджета в виде взноса в уставный капитал АО «КРСК»</vt:lpstr>
      <vt:lpstr>Требования к инвестиционным проектам</vt:lpstr>
      <vt:lpstr>Ограничения целевого использования средств АО «КРСК» </vt:lpstr>
      <vt:lpstr>Требования к Инвестору и Инициатору инвестиционного проекта</vt:lpstr>
      <vt:lpstr>Критерии отбора инвестиционных проектов</vt:lpstr>
      <vt:lpstr>Порядок отбора, рассмотрения и финансирования инвестиционных проектов</vt:lpstr>
      <vt:lpstr>Термины, используемые в Методике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VEB KRSK</dc:creator>
  <cp:lastModifiedBy>Пользователь Windows</cp:lastModifiedBy>
  <cp:revision>717</cp:revision>
  <cp:lastPrinted>2018-06-27T12:38:36Z</cp:lastPrinted>
  <dcterms:created xsi:type="dcterms:W3CDTF">2016-03-18T09:12:24Z</dcterms:created>
  <dcterms:modified xsi:type="dcterms:W3CDTF">2018-10-22T12:43:25Z</dcterms:modified>
</cp:coreProperties>
</file>